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notesMasterIdLst>
    <p:notesMasterId r:id="rId10"/>
  </p:notesMasterIdLst>
  <p:sldIdLst>
    <p:sldId id="861" r:id="rId2"/>
    <p:sldId id="1042" r:id="rId3"/>
    <p:sldId id="1054" r:id="rId4"/>
    <p:sldId id="1055" r:id="rId5"/>
    <p:sldId id="1052" r:id="rId6"/>
    <p:sldId id="1053" r:id="rId7"/>
    <p:sldId id="1050" r:id="rId8"/>
    <p:sldId id="1056" r:id="rId9"/>
  </p:sldIdLst>
  <p:sldSz cx="9144000" cy="5715000" type="screen16x10"/>
  <p:notesSz cx="6724650" cy="9866313"/>
  <p:embeddedFontLst>
    <p:embeddedFont>
      <p:font typeface="Comic Sans MS" panose="030F0902030302020204" pitchFamily="66" charset="0"/>
      <p:regular r:id="rId11"/>
    </p:embeddedFont>
  </p:embeddedFontLst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BC"/>
    <a:srgbClr val="FFFFE0"/>
    <a:srgbClr val="E7FFBD"/>
    <a:srgbClr val="D0FF7E"/>
    <a:srgbClr val="BAEFE3"/>
    <a:srgbClr val="FFFF00"/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34" autoAdjust="0"/>
    <p:restoredTop sz="82422" autoAdjust="0"/>
  </p:normalViewPr>
  <p:slideViewPr>
    <p:cSldViewPr>
      <p:cViewPr varScale="1">
        <p:scale>
          <a:sx n="203" d="100"/>
          <a:sy n="203" d="100"/>
        </p:scale>
        <p:origin x="1768" y="7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7/5/24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770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143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625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739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3587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612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259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15:11-32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i="1" kern="0" dirty="0">
              <a:solidFill>
                <a:srgbClr val="FFFF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kern="0" dirty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 Slides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27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said, “There was a man who had two sons.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 younger of them said to his father, ‘Father, give me the share of property that is coming to me.’ And he divided his property between them.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 many days later, the younger son gathered all he had and took a journey into a far country, and there he squandered his property in reckless living.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he had spent everything, a severe famine arose in that country, and he began to be in need.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 he went and hired himself out to one of the citizens of that country, who sent him into his fields to feed pigs.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16 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was longing to be fed with the pods that the pigs ate, and no one gave him anything.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77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4331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17 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“But when he came to himself, he said, ‘How many of my father’s hired servants have more than enough bread, but I perish here with hunger!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18 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will arise and go to my father, and I will say to him, “Father, I have sinned against heaven and before you.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19 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 am no longer worthy to be called your son.  Treat me as one of your hired servants.”  ’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arose and came to his father.  But while he was still a long way off, his father saw him and felt compassion, and ran and embraced him and kissed him.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77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3857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21 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 son said to him, ‘Father, I have sinned against heaven and before you.  I am no longer worthy to be called your son.’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the father said to his servants, ‘Bring quickly the best robe, and put it on him, and put a ring on his hand, and shoes on his feet.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23 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bring the fattened calf and kill it, and let us eat and celebrate.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24 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this my son was dead, and is alive again;  he was lost, and is found.’ And they began to celebrate.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066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75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“Now his older son was in the field, and as he came and drew near to the house, he heard music and dancing.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26 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called one of the servants and asked what these things meant.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27 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him, ‘Your brother has come, and your father has killed the fattened calf, because he has received him back safe and sound.’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28 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he was angry and refused to go in.  His father came out and entreated him,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29 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he answered his father, ‘Look, these many years I have served you, and I never disobeyed your command, yet you never gave me a young goat, that I might celebrate with my friends.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But when this son of yours came, who has devoured your property with prostitutes, you killed the fattened calf for him!’</a:t>
            </a:r>
            <a:r>
              <a:rPr lang="en-AU" sz="2700" dirty="0">
                <a:effectLst/>
              </a:rPr>
              <a:t>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192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1961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31 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he said to him, ‘Son, you are always with me, and all that is mine is yours.  </a:t>
            </a:r>
            <a:r>
              <a:rPr lang="en-AU" sz="28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32 </a:t>
            </a:r>
            <a:r>
              <a:rPr lang="en-AU" sz="28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 was fitting to celebrate and be glad, for this your brother was dead, and is alive;  he was lost, and is found.’ ”</a:t>
            </a:r>
            <a:r>
              <a:rPr lang="en-AU" sz="2800" dirty="0">
                <a:effectLst/>
              </a:rPr>
              <a:t> </a:t>
            </a:r>
            <a:endParaRPr lang="en-AU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171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7727" y="3010364"/>
            <a:ext cx="9125797" cy="3231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15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Father, I have sinned against heaven and before you.  </a:t>
            </a:r>
            <a:r>
              <a:rPr lang="en-AU" sz="15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sz="15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am no longer worthy to be called your son.</a:t>
            </a:r>
            <a:endParaRPr lang="en-AU" sz="1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7E7164-A44F-F795-9234-E24460F90DEB}"/>
              </a:ext>
            </a:extLst>
          </p:cNvPr>
          <p:cNvSpPr txBox="1"/>
          <p:nvPr/>
        </p:nvSpPr>
        <p:spPr>
          <a:xfrm>
            <a:off x="9101" y="17758"/>
            <a:ext cx="913489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Lost Son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3E3073-F95D-2344-07AE-9257BC9A0481}"/>
              </a:ext>
            </a:extLst>
          </p:cNvPr>
          <p:cNvSpPr txBox="1"/>
          <p:nvPr/>
        </p:nvSpPr>
        <p:spPr>
          <a:xfrm>
            <a:off x="9101" y="1428887"/>
            <a:ext cx="91257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Lost sheep/coin:    focus on repentance &amp; celebration.    The nature of the Saviour.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1B6A17-B24C-5AF1-2997-9581108B6826}"/>
              </a:ext>
            </a:extLst>
          </p:cNvPr>
          <p:cNvSpPr txBox="1"/>
          <p:nvPr/>
        </p:nvSpPr>
        <p:spPr>
          <a:xfrm>
            <a:off x="32779" y="341472"/>
            <a:ext cx="89959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Setting: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3F76DE-191F-A211-0548-6BEFCA732732}"/>
              </a:ext>
            </a:extLst>
          </p:cNvPr>
          <p:cNvSpPr txBox="1"/>
          <p:nvPr/>
        </p:nvSpPr>
        <p:spPr>
          <a:xfrm>
            <a:off x="827584" y="307824"/>
            <a:ext cx="822904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Great Banquet – God is inviting.  Those closest reject the invitation.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cost of being a disciple – not an easy path;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Salt – To lose the essence of what it means to be God’s people – good for nothing.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tax collectors &amp; sinners draw near to hear, while the religious grumble at Jesus. </a:t>
            </a:r>
            <a:endParaRPr lang="en-AU" dirty="0">
              <a:solidFill>
                <a:srgbClr val="FFFFB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FDBD6E0-9746-39C7-FA0F-35EABA737AF0}"/>
              </a:ext>
            </a:extLst>
          </p:cNvPr>
          <p:cNvCxnSpPr>
            <a:cxnSpLocks/>
          </p:cNvCxnSpPr>
          <p:nvPr/>
        </p:nvCxnSpPr>
        <p:spPr>
          <a:xfrm>
            <a:off x="177127" y="1788816"/>
            <a:ext cx="87873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17E8EAD-1952-75E8-E00C-DCABD74929D8}"/>
              </a:ext>
            </a:extLst>
          </p:cNvPr>
          <p:cNvSpPr txBox="1"/>
          <p:nvPr/>
        </p:nvSpPr>
        <p:spPr>
          <a:xfrm>
            <a:off x="7727" y="1794491"/>
            <a:ext cx="14679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Younger Son: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927751-0DBF-AA55-15D4-653F4AC8D874}"/>
              </a:ext>
            </a:extLst>
          </p:cNvPr>
          <p:cNvSpPr txBox="1"/>
          <p:nvPr/>
        </p:nvSpPr>
        <p:spPr>
          <a:xfrm>
            <a:off x="1393501" y="1788816"/>
            <a:ext cx="775049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image of sin.  Treated the Father as if He were dead.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EEDBC5-BBBC-767C-98CB-9057BDF53589}"/>
              </a:ext>
            </a:extLst>
          </p:cNvPr>
          <p:cNvSpPr txBox="1"/>
          <p:nvPr/>
        </p:nvSpPr>
        <p:spPr>
          <a:xfrm>
            <a:off x="203528" y="2095703"/>
            <a:ext cx="893137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Rejection of God &amp; God’s ways.    A descent into life of corruption &amp; depravity.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rejection of God leads to spiritual death and often, total brokenness.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0A53E6-3679-97AC-5CA4-4D8F97F7464C}"/>
              </a:ext>
            </a:extLst>
          </p:cNvPr>
          <p:cNvSpPr txBox="1"/>
          <p:nvPr/>
        </p:nvSpPr>
        <p:spPr>
          <a:xfrm>
            <a:off x="8293" y="2648977"/>
            <a:ext cx="14679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Repentance: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92DB3F-7E00-AB3E-82E4-A13A7E0B6A32}"/>
              </a:ext>
            </a:extLst>
          </p:cNvPr>
          <p:cNvSpPr txBox="1"/>
          <p:nvPr/>
        </p:nvSpPr>
        <p:spPr>
          <a:xfrm>
            <a:off x="1188190" y="2685741"/>
            <a:ext cx="764989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come to your senses.  Repent of sin and turn to the Father.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0B5CD1-BBD3-A726-0851-30B89AA58117}"/>
              </a:ext>
            </a:extLst>
          </p:cNvPr>
          <p:cNvSpPr txBox="1"/>
          <p:nvPr/>
        </p:nvSpPr>
        <p:spPr>
          <a:xfrm>
            <a:off x="1188190" y="3343357"/>
            <a:ext cx="79453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Expressing sorrow, not for what he has lost, but for what he has done.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A44406-70F2-8FED-AB81-84A299BFD1F6}"/>
              </a:ext>
            </a:extLst>
          </p:cNvPr>
          <p:cNvSpPr txBox="1"/>
          <p:nvPr/>
        </p:nvSpPr>
        <p:spPr>
          <a:xfrm>
            <a:off x="-4799" y="3629554"/>
            <a:ext cx="13364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Father: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F73ECF4-B9C4-6613-9D44-54F3B34C3E3C}"/>
              </a:ext>
            </a:extLst>
          </p:cNvPr>
          <p:cNvSpPr txBox="1"/>
          <p:nvPr/>
        </p:nvSpPr>
        <p:spPr>
          <a:xfrm>
            <a:off x="742258" y="3657207"/>
            <a:ext cx="79453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Didn’t stop his son from rejecting him.  But keenly waiting for him to return.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B7A3DD-2A97-EBD4-BEBF-D618DC6D4123}"/>
              </a:ext>
            </a:extLst>
          </p:cNvPr>
          <p:cNvSpPr txBox="1"/>
          <p:nvPr/>
        </p:nvSpPr>
        <p:spPr>
          <a:xfrm>
            <a:off x="197265" y="3937029"/>
            <a:ext cx="893137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come to the Father in all of our sin and brokenness. 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restores us.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repentance comes restoration.  God gives what is not deserved.  Welcome;  Belonging.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08CBEB-A28B-7FCA-1403-F685925D4BD4}"/>
              </a:ext>
            </a:extLst>
          </p:cNvPr>
          <p:cNvSpPr txBox="1"/>
          <p:nvPr/>
        </p:nvSpPr>
        <p:spPr>
          <a:xfrm>
            <a:off x="1464" y="4493850"/>
            <a:ext cx="118672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Older Son: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D163957-4F38-72AB-DE6D-7D793A722EBA}"/>
              </a:ext>
            </a:extLst>
          </p:cNvPr>
          <p:cNvSpPr txBox="1"/>
          <p:nvPr/>
        </p:nvSpPr>
        <p:spPr>
          <a:xfrm>
            <a:off x="1125559" y="4533330"/>
            <a:ext cx="79453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Seems like the faithful one.  Hard worker;  Obedient.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8B9730-7083-3B34-8139-B5AD6DFB814D}"/>
              </a:ext>
            </a:extLst>
          </p:cNvPr>
          <p:cNvSpPr txBox="1"/>
          <p:nvPr/>
        </p:nvSpPr>
        <p:spPr>
          <a:xfrm>
            <a:off x="211159" y="4827691"/>
            <a:ext cx="558497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Doesn’t really desire relationship with the Father.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Wants to celebrate with his own friends – not the family.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2540982-D249-6D3D-814E-0FDF80108BFC}"/>
              </a:ext>
            </a:extLst>
          </p:cNvPr>
          <p:cNvSpPr txBox="1"/>
          <p:nvPr/>
        </p:nvSpPr>
        <p:spPr>
          <a:xfrm>
            <a:off x="5240203" y="4863182"/>
            <a:ext cx="388843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heart, not like the Father’s heart</a:t>
            </a:r>
          </a:p>
        </p:txBody>
      </p:sp>
    </p:spTree>
    <p:extLst>
      <p:ext uri="{BB962C8B-B14F-4D97-AF65-F5344CB8AC3E}">
        <p14:creationId xmlns:p14="http://schemas.microsoft.com/office/powerpoint/2010/main" val="210409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6" grpId="0"/>
      <p:bldP spid="3" grpId="0"/>
      <p:bldP spid="5" grpId="0" uiExpand="1"/>
      <p:bldP spid="9" grpId="0"/>
      <p:bldP spid="10" grpId="0"/>
      <p:bldP spid="11" grpId="0" build="p"/>
      <p:bldP spid="12" grpId="0"/>
      <p:bldP spid="13" grpId="0"/>
      <p:bldP spid="14" grpId="0"/>
      <p:bldP spid="15" grpId="0"/>
      <p:bldP spid="16" grpId="0"/>
      <p:bldP spid="17" grpId="0" build="p"/>
      <p:bldP spid="18" grpId="0"/>
      <p:bldP spid="19" grpId="0"/>
      <p:bldP spid="20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BA54E7D3-A5E4-D04E-869A-A79186EBE558}"/>
              </a:ext>
            </a:extLst>
          </p:cNvPr>
          <p:cNvSpPr/>
          <p:nvPr/>
        </p:nvSpPr>
        <p:spPr>
          <a:xfrm>
            <a:off x="7471" y="1508738"/>
            <a:ext cx="9125797" cy="3231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AU" sz="15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Father, I have sinned against heaven and before you.  </a:t>
            </a:r>
            <a:r>
              <a:rPr lang="en-AU" sz="15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sz="1500" dirty="0">
                <a:solidFill>
                  <a:srgbClr val="FF000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am no longer worthy to be called your son.</a:t>
            </a:r>
            <a:endParaRPr lang="en-AU" sz="1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97E7164-A44F-F795-9234-E24460F90DEB}"/>
              </a:ext>
            </a:extLst>
          </p:cNvPr>
          <p:cNvSpPr txBox="1"/>
          <p:nvPr/>
        </p:nvSpPr>
        <p:spPr>
          <a:xfrm>
            <a:off x="9101" y="17758"/>
            <a:ext cx="9134899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Lost Son</a:t>
            </a:r>
            <a:endParaRPr lang="en-A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7E8EAD-1952-75E8-E00C-DCABD74929D8}"/>
              </a:ext>
            </a:extLst>
          </p:cNvPr>
          <p:cNvSpPr txBox="1"/>
          <p:nvPr/>
        </p:nvSpPr>
        <p:spPr>
          <a:xfrm>
            <a:off x="7471" y="292865"/>
            <a:ext cx="14679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Younger Son: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927751-0DBF-AA55-15D4-653F4AC8D874}"/>
              </a:ext>
            </a:extLst>
          </p:cNvPr>
          <p:cNvSpPr txBox="1"/>
          <p:nvPr/>
        </p:nvSpPr>
        <p:spPr>
          <a:xfrm>
            <a:off x="1393245" y="287190"/>
            <a:ext cx="775049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image of sin.  Treated the Father as if He were dead.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EEDBC5-BBBC-767C-98CB-9057BDF53589}"/>
              </a:ext>
            </a:extLst>
          </p:cNvPr>
          <p:cNvSpPr txBox="1"/>
          <p:nvPr/>
        </p:nvSpPr>
        <p:spPr>
          <a:xfrm>
            <a:off x="203272" y="594077"/>
            <a:ext cx="893137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Rejection of God &amp; God’s ways.    A descent into life of corruption &amp; depravity.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rejection of God leads to spiritual death and often, total brokenness.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0A53E6-3679-97AC-5CA4-4D8F97F7464C}"/>
              </a:ext>
            </a:extLst>
          </p:cNvPr>
          <p:cNvSpPr txBox="1"/>
          <p:nvPr/>
        </p:nvSpPr>
        <p:spPr>
          <a:xfrm>
            <a:off x="8037" y="1147351"/>
            <a:ext cx="14679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Repentance: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92DB3F-7E00-AB3E-82E4-A13A7E0B6A32}"/>
              </a:ext>
            </a:extLst>
          </p:cNvPr>
          <p:cNvSpPr txBox="1"/>
          <p:nvPr/>
        </p:nvSpPr>
        <p:spPr>
          <a:xfrm>
            <a:off x="1187934" y="1184115"/>
            <a:ext cx="764989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come to your senses.  Repent of sin and turn to the Father.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0B5CD1-BBD3-A726-0851-30B89AA58117}"/>
              </a:ext>
            </a:extLst>
          </p:cNvPr>
          <p:cNvSpPr txBox="1"/>
          <p:nvPr/>
        </p:nvSpPr>
        <p:spPr>
          <a:xfrm>
            <a:off x="1187934" y="1841731"/>
            <a:ext cx="79453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Expressing sorrow, not for what he has lost, but for what he has done.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7A44406-70F2-8FED-AB81-84A299BFD1F6}"/>
              </a:ext>
            </a:extLst>
          </p:cNvPr>
          <p:cNvSpPr txBox="1"/>
          <p:nvPr/>
        </p:nvSpPr>
        <p:spPr>
          <a:xfrm>
            <a:off x="-5055" y="2127928"/>
            <a:ext cx="13364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Father: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F73ECF4-B9C4-6613-9D44-54F3B34C3E3C}"/>
              </a:ext>
            </a:extLst>
          </p:cNvPr>
          <p:cNvSpPr txBox="1"/>
          <p:nvPr/>
        </p:nvSpPr>
        <p:spPr>
          <a:xfrm>
            <a:off x="742002" y="2155581"/>
            <a:ext cx="79453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Didn’t stop his son from rejecting him.  But keenly waiting for him to return.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B7A3DD-2A97-EBD4-BEBF-D618DC6D4123}"/>
              </a:ext>
            </a:extLst>
          </p:cNvPr>
          <p:cNvSpPr txBox="1"/>
          <p:nvPr/>
        </p:nvSpPr>
        <p:spPr>
          <a:xfrm>
            <a:off x="197009" y="2435403"/>
            <a:ext cx="893137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come to the Father in all of our sin and brokenness.  </a:t>
            </a:r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restores us.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repentance comes restoration.  God gives what is not deserved.  Welcome;  Belonging.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08CBEB-A28B-7FCA-1403-F685925D4BD4}"/>
              </a:ext>
            </a:extLst>
          </p:cNvPr>
          <p:cNvSpPr txBox="1"/>
          <p:nvPr/>
        </p:nvSpPr>
        <p:spPr>
          <a:xfrm>
            <a:off x="1208" y="2992224"/>
            <a:ext cx="118672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Older Son: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D163957-4F38-72AB-DE6D-7D793A722EBA}"/>
              </a:ext>
            </a:extLst>
          </p:cNvPr>
          <p:cNvSpPr txBox="1"/>
          <p:nvPr/>
        </p:nvSpPr>
        <p:spPr>
          <a:xfrm>
            <a:off x="1125303" y="3031704"/>
            <a:ext cx="79453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Seems like the faithful one.  Hard worker;  Obedient.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8B9730-7083-3B34-8139-B5AD6DFB814D}"/>
              </a:ext>
            </a:extLst>
          </p:cNvPr>
          <p:cNvSpPr txBox="1"/>
          <p:nvPr/>
        </p:nvSpPr>
        <p:spPr>
          <a:xfrm>
            <a:off x="210903" y="3326065"/>
            <a:ext cx="558497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Doesn’t really desire relationship with the Father.  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Wants to celebrate with his own friends – not the family.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2540982-D249-6D3D-814E-0FDF80108BFC}"/>
              </a:ext>
            </a:extLst>
          </p:cNvPr>
          <p:cNvSpPr txBox="1"/>
          <p:nvPr/>
        </p:nvSpPr>
        <p:spPr>
          <a:xfrm>
            <a:off x="5239947" y="3361556"/>
            <a:ext cx="388843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heart, not like the Father’s heart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5BEAEA-80FB-F4FE-383E-54F98FCA6C7A}"/>
              </a:ext>
            </a:extLst>
          </p:cNvPr>
          <p:cNvSpPr txBox="1"/>
          <p:nvPr/>
        </p:nvSpPr>
        <p:spPr>
          <a:xfrm>
            <a:off x="329792" y="4227310"/>
            <a:ext cx="691276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to your senses.  We come to the Father in Repentance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receives us and instantly restores us to fellowship and holiness.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4C8F407-ABE4-23D4-E0AF-0AA08C3C6501}"/>
              </a:ext>
            </a:extLst>
          </p:cNvPr>
          <p:cNvCxnSpPr/>
          <p:nvPr/>
        </p:nvCxnSpPr>
        <p:spPr>
          <a:xfrm>
            <a:off x="107504" y="3957857"/>
            <a:ext cx="896313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1F6BE01-727C-283B-EE21-5A433A892B08}"/>
              </a:ext>
            </a:extLst>
          </p:cNvPr>
          <p:cNvSpPr txBox="1"/>
          <p:nvPr/>
        </p:nvSpPr>
        <p:spPr>
          <a:xfrm>
            <a:off x="13734" y="3936130"/>
            <a:ext cx="79489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To the Lost (those who turn their back on God and go their own way)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2546F7C-CDCD-CDA7-FC00-F6DC57F64A3B}"/>
              </a:ext>
            </a:extLst>
          </p:cNvPr>
          <p:cNvSpPr txBox="1"/>
          <p:nvPr/>
        </p:nvSpPr>
        <p:spPr>
          <a:xfrm>
            <a:off x="323529" y="5079080"/>
            <a:ext cx="598292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Consider, “Have I lost the joy of fellowship with the Father  &amp;  joy of fellowship with a new believer?”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94A8DC1-051C-3894-F355-11695BF31D25}"/>
              </a:ext>
            </a:extLst>
          </p:cNvPr>
          <p:cNvSpPr txBox="1"/>
          <p:nvPr/>
        </p:nvSpPr>
        <p:spPr>
          <a:xfrm>
            <a:off x="7471" y="4787900"/>
            <a:ext cx="79489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To those who have been Christians for a long time: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35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121907</TotalTime>
  <Words>1179</Words>
  <Application>Microsoft Macintosh PowerPoint</Application>
  <PresentationFormat>On-screen Show (16:10)</PresentationFormat>
  <Paragraphs>73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Times New Roman</vt:lpstr>
      <vt:lpstr>Calibri</vt:lpstr>
      <vt:lpstr>Comic Sans MS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2158</cp:revision>
  <cp:lastPrinted>2024-06-21T00:38:14Z</cp:lastPrinted>
  <dcterms:created xsi:type="dcterms:W3CDTF">2016-11-04T06:28:01Z</dcterms:created>
  <dcterms:modified xsi:type="dcterms:W3CDTF">2024-07-05T02:44:52Z</dcterms:modified>
</cp:coreProperties>
</file>